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20"/>
  </p:notesMasterIdLst>
  <p:handoutMasterIdLst>
    <p:handoutMasterId r:id="rId21"/>
  </p:handoutMasterIdLst>
  <p:sldIdLst>
    <p:sldId id="256" r:id="rId3"/>
    <p:sldId id="265" r:id="rId4"/>
    <p:sldId id="297" r:id="rId5"/>
    <p:sldId id="287" r:id="rId6"/>
    <p:sldId id="276" r:id="rId7"/>
    <p:sldId id="303" r:id="rId8"/>
    <p:sldId id="300" r:id="rId9"/>
    <p:sldId id="301" r:id="rId10"/>
    <p:sldId id="290" r:id="rId11"/>
    <p:sldId id="304" r:id="rId12"/>
    <p:sldId id="291" r:id="rId13"/>
    <p:sldId id="292" r:id="rId14"/>
    <p:sldId id="298" r:id="rId15"/>
    <p:sldId id="299" r:id="rId16"/>
    <p:sldId id="305" r:id="rId17"/>
    <p:sldId id="296" r:id="rId18"/>
    <p:sldId id="294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21" autoAdjust="0"/>
    <p:restoredTop sz="86463"/>
  </p:normalViewPr>
  <p:slideViewPr>
    <p:cSldViewPr showGuides="1">
      <p:cViewPr>
        <p:scale>
          <a:sx n="112" d="100"/>
          <a:sy n="112" d="100"/>
        </p:scale>
        <p:origin x="272" y="34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05.12.2018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5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Relationship Id="rId14" Type="http://schemas.openxmlformats.org/officeDocument/2006/relationships/slide" Target="slide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1927311"/>
            <a:ext cx="10369152" cy="1707233"/>
          </a:xfrm>
        </p:spPr>
        <p:txBody>
          <a:bodyPr>
            <a:noAutofit/>
          </a:bodyPr>
          <a:lstStyle/>
          <a:p>
            <a:pPr algn="ctr"/>
            <a:r>
              <a:rPr lang="ru-RU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 курсового проекта Морозова 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b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Исполнитель курсового проекта </a:t>
            </a:r>
            <a:r>
              <a:rPr lang="ru-RU" sz="16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Деменчук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Г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82450" y="476672"/>
            <a:ext cx="11377264" cy="7200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</a:t>
            </a:r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</a:t>
            </a:r>
            <a:r>
              <a:rPr lang="ru-RU" sz="2800" dirty="0" err="1"/>
              <a:t>фреймворка</a:t>
            </a:r>
            <a:r>
              <a:rPr lang="ru-RU" sz="2800" dirty="0"/>
              <a:t> </a:t>
            </a:r>
            <a:r>
              <a:rPr lang="ru-RU" sz="2800" dirty="0" err="1"/>
              <a:t>Flask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</a:t>
            </a:r>
            <a:r>
              <a:rPr lang="ru-RU" sz="2800" dirty="0" err="1"/>
              <a:t>SQLite</a:t>
            </a:r>
            <a:r>
              <a:rPr lang="ru-RU" sz="2800" dirty="0"/>
              <a:t> на клиенте и </a:t>
            </a:r>
            <a:r>
              <a:rPr lang="ru-RU" sz="2800" dirty="0" err="1"/>
              <a:t>MySQL</a:t>
            </a:r>
            <a:r>
              <a:rPr lang="ru-RU" sz="2800" dirty="0"/>
              <a:t>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</a:t>
            </a:r>
            <a:r>
              <a:rPr lang="ru-RU" sz="2800" dirty="0" err="1"/>
              <a:t>async-await</a:t>
            </a:r>
            <a:r>
              <a:rPr lang="ru-RU" sz="2800" dirty="0"/>
              <a:t>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Flesk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>
                <a:highlight>
                  <a:srgbClr val="FFFF00"/>
                </a:highlight>
              </a:rPr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>
                <a:highlight>
                  <a:srgbClr val="FFFF00"/>
                </a:highlight>
              </a:rPr>
              <a:t>:</a:t>
            </a:r>
            <a:endParaRPr lang="ru-RU" sz="2500" dirty="0">
              <a:highlight>
                <a:srgbClr val="FFFF00"/>
              </a:highlight>
            </a:endParaRPr>
          </a:p>
          <a:p>
            <a:pPr marL="388620" indent="-342900"/>
            <a:r>
              <a:rPr lang="ru-RU" sz="2500" dirty="0">
                <a:highlight>
                  <a:srgbClr val="FFFF00"/>
                </a:highlight>
              </a:rPr>
              <a:t>ЯП </a:t>
            </a:r>
            <a:r>
              <a:rPr lang="en-US" sz="2500" dirty="0">
                <a:highlight>
                  <a:srgbClr val="FFFF00"/>
                </a:highlight>
              </a:rPr>
              <a:t>C++/CLI</a:t>
            </a:r>
            <a:endParaRPr lang="ru-RU" sz="2500" dirty="0">
              <a:highlight>
                <a:srgbClr val="FFFF00"/>
              </a:highlight>
            </a:endParaRPr>
          </a:p>
          <a:p>
            <a:pPr marL="388620" indent="-342900"/>
            <a:r>
              <a:rPr lang="ru-RU" sz="2500" dirty="0">
                <a:highlight>
                  <a:srgbClr val="FFFF00"/>
                </a:highlight>
              </a:rPr>
              <a:t>СУБД </a:t>
            </a:r>
            <a:r>
              <a:rPr lang="en-US" sz="2500" dirty="0">
                <a:highlight>
                  <a:srgbClr val="FFFF00"/>
                </a:highlight>
              </a:rPr>
              <a:t>SQLite3</a:t>
            </a:r>
            <a:endParaRPr lang="ru-RU" sz="2500" dirty="0">
              <a:highlight>
                <a:srgbClr val="FFFF00"/>
              </a:highlight>
            </a:endParaRPr>
          </a:p>
          <a:p>
            <a:pPr marL="388620" indent="-342900"/>
            <a:r>
              <a:rPr lang="ru-RU" sz="2500" dirty="0">
                <a:highlight>
                  <a:srgbClr val="FFFF00"/>
                </a:highlight>
              </a:rPr>
              <a:t>ООП</a:t>
            </a:r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</a:t>
            </a:r>
            <a:r>
              <a:rPr lang="ru-RU" sz="72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за внимание</a:t>
            </a:r>
            <a:endParaRPr lang="ru-RU" sz="7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4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Детализированная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Диаграмма классов программы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Технологии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OpenCV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 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Tesseract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Пример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Flesk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4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 err="1"/>
              <a:t>гейт</a:t>
            </a:r>
            <a:r>
              <a:rPr lang="ru-RU" sz="2500" dirty="0"/>
              <a:t>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A8325C-5E81-1F42-8AEA-D981963E2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52205"/>
            <a:ext cx="11206980" cy="35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3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Диаграмма классов программы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E1FD1F-AABA-E048-98AF-E918C7806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0" y="1044458"/>
            <a:ext cx="7783009" cy="5725961"/>
          </a:xfrm>
          <a:prstGeom prst="rect">
            <a:avLst/>
          </a:prstGeom>
        </p:spPr>
      </p:pic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036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265</Words>
  <Application>Microsoft Macintosh PowerPoint</Application>
  <PresentationFormat>Произвольный</PresentationFormat>
  <Paragraphs>47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Century Schoolbook</vt:lpstr>
      <vt:lpstr>Franklin Gothic Medium</vt:lpstr>
      <vt:lpstr>Helvetica</vt:lpstr>
      <vt:lpstr>Wingdings 2</vt:lpstr>
      <vt:lpstr>Вид</vt:lpstr>
      <vt:lpstr>Программное приложение по рассылке расписания занятий студентам по SMS на языке С#</vt:lpstr>
      <vt:lpstr>Содержание</vt:lpstr>
      <vt:lpstr>Цели курсового проекта</vt:lpstr>
      <vt:lpstr>Задачи курсового проекта</vt:lpstr>
      <vt:lpstr>Контекстная функциональная диаграмма</vt:lpstr>
      <vt:lpstr>Детализированная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Диаграмма классов программы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Flesk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2018-12-05T21:36:44Z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